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A0F4-2EB7-4CDF-B44F-2B674ADCE147}" type="datetimeFigureOut">
              <a:rPr lang="ru-RU" smtClean="0"/>
              <a:t>07.06.2020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C9528-849C-454D-A272-1744A3C91F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65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1096123"/>
            <a:ext cx="8361229" cy="209822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Kyrgyz pastures: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8364" y="3194349"/>
            <a:ext cx="7014754" cy="733287"/>
          </a:xfrm>
        </p:spPr>
        <p:txBody>
          <a:bodyPr>
            <a:normAutofit fontScale="40000" lnSpcReduction="20000"/>
          </a:bodyPr>
          <a:lstStyle/>
          <a:p>
            <a:r>
              <a:rPr lang="en-US" sz="10000" b="1" dirty="0">
                <a:solidFill>
                  <a:schemeClr val="tx1"/>
                </a:solidFill>
              </a:rPr>
              <a:t>COVID </a:t>
            </a:r>
            <a:r>
              <a:rPr lang="en-US" sz="10000" b="1" dirty="0" smtClean="0">
                <a:solidFill>
                  <a:schemeClr val="tx1"/>
                </a:solidFill>
              </a:rPr>
              <a:t>Made Us Think Deeper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1086" y="53536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Elvira </a:t>
            </a:r>
            <a:r>
              <a:rPr lang="en-US" dirty="0"/>
              <a:t>Maratova</a:t>
            </a:r>
          </a:p>
          <a:p>
            <a:r>
              <a:rPr lang="en-US" b="1" dirty="0"/>
              <a:t>National pasture users’ association of Kyrgyzstan</a:t>
            </a:r>
          </a:p>
          <a:p>
            <a:r>
              <a:rPr lang="en-US" dirty="0" smtClean="0"/>
              <a:t>June 10, </a:t>
            </a:r>
            <a:r>
              <a:rPr lang="en-US" dirty="0"/>
              <a:t>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274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71" y="196823"/>
            <a:ext cx="7311304" cy="1485900"/>
          </a:xfrm>
        </p:spPr>
        <p:txBody>
          <a:bodyPr>
            <a:normAutofit/>
          </a:bodyPr>
          <a:lstStyle/>
          <a:p>
            <a:r>
              <a:rPr lang="en-US" sz="3600" b="1" dirty="0"/>
              <a:t>National pasture users’ Association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of </a:t>
            </a:r>
            <a:r>
              <a:rPr lang="en-US" sz="3600" b="1" dirty="0"/>
              <a:t>Kyrgyzstan “Kyrgyz Jayity</a:t>
            </a:r>
            <a:r>
              <a:rPr lang="en-US" sz="3600" b="1" dirty="0" smtClean="0"/>
              <a:t>”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547" y="1397992"/>
            <a:ext cx="5521693" cy="13310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</a:rPr>
              <a:t>is a voluntary association of legal entities and a non-profit organization dedicated to improving the ability of pasture users, Pasture User Unions and Pasture Committees  to effectively manage and use pasture resources.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77" y="1076271"/>
            <a:ext cx="1263492" cy="1263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908" y="2773629"/>
            <a:ext cx="6841092" cy="4084371"/>
          </a:xfrm>
          <a:prstGeom prst="rect">
            <a:avLst/>
          </a:prstGeom>
        </p:spPr>
      </p:pic>
      <p:sp>
        <p:nvSpPr>
          <p:cNvPr id="6" name="Google Shape;214;p26"/>
          <p:cNvSpPr/>
          <p:nvPr/>
        </p:nvSpPr>
        <p:spPr>
          <a:xfrm>
            <a:off x="970547" y="3359993"/>
            <a:ext cx="3581860" cy="1455821"/>
          </a:xfrm>
          <a:prstGeom prst="wedgeRectCallout">
            <a:avLst>
              <a:gd name="adj1" fmla="val 195964"/>
              <a:gd name="adj2" fmla="val -34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b="1" dirty="0">
                <a:latin typeface="Roboto"/>
                <a:ea typeface="Roboto"/>
                <a:cs typeface="Roboto"/>
                <a:sym typeface="Roboto"/>
              </a:rPr>
              <a:t>Kyrgyzstan </a:t>
            </a:r>
            <a:endParaRPr lang="ky-KG" sz="1733" b="1" dirty="0">
              <a:solidFill>
                <a:srgbClr val="CC66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-US" sz="1733" i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Central Asian country</a:t>
            </a:r>
          </a:p>
          <a:p>
            <a:pPr algn="ctr"/>
            <a:r>
              <a:rPr lang="en-US" sz="1733" i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Total area - 199,900 km2,</a:t>
            </a:r>
          </a:p>
          <a:p>
            <a:pPr algn="ctr"/>
            <a:r>
              <a:rPr lang="en-US" sz="1733" i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Population - 6.2 million people</a:t>
            </a:r>
          </a:p>
          <a:p>
            <a:pPr algn="ctr"/>
            <a:r>
              <a:rPr lang="en-US" sz="1733" i="1" dirty="0" smtClean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65% </a:t>
            </a:r>
            <a:r>
              <a:rPr lang="en-US" sz="1733" i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live in rural areas</a:t>
            </a:r>
            <a:endParaRPr kumimoji="1" lang="ru-RU" sz="1733" i="1" dirty="0">
              <a:solidFill>
                <a:srgbClr val="00B050"/>
              </a:solidFill>
              <a:latin typeface="Cambria" panose="02040503050406030204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760" y="5168591"/>
            <a:ext cx="4430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/>
              <a:t>9 035 260 ha of natural pastures, the total area of which covers more than 85% of the total agricultural land area of Kyrgyzstan</a:t>
            </a:r>
            <a:r>
              <a:rPr lang="en-US" dirty="0" smtClean="0"/>
              <a:t>.</a:t>
            </a:r>
            <a:endParaRPr lang="ky-KG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/>
              <a:t>More than 93% of the area – mountains.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94185" y="2365144"/>
            <a:ext cx="2448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1600" dirty="0">
                <a:solidFill>
                  <a:srgbClr val="00B050"/>
                </a:solidFill>
              </a:rPr>
              <a:t>454 Pasture Users Unions</a:t>
            </a:r>
          </a:p>
        </p:txBody>
      </p:sp>
    </p:spTree>
    <p:extLst>
      <p:ext uri="{BB962C8B-B14F-4D97-AF65-F5344CB8AC3E}">
        <p14:creationId xmlns:p14="http://schemas.microsoft.com/office/powerpoint/2010/main" val="33298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007" y="125859"/>
            <a:ext cx="2867526" cy="135844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COVID-19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Kyrgyzstan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88227" y="125859"/>
            <a:ext cx="2138748" cy="2218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Confirmed </a:t>
            </a:r>
            <a:r>
              <a:rPr lang="en-US" sz="3200" dirty="0" smtClean="0"/>
              <a:t>cases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1899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40614" y="125859"/>
            <a:ext cx="2074986" cy="2218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Deaths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46302" y="125859"/>
            <a:ext cx="2074985" cy="2218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Recovered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1292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5853" y="1520080"/>
            <a:ext cx="3082375" cy="6937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First confirmed case </a:t>
            </a:r>
            <a:r>
              <a:rPr lang="en-US" sz="3200" b="1" dirty="0" smtClean="0">
                <a:solidFill>
                  <a:schemeClr val="tx1"/>
                </a:solidFill>
              </a:rPr>
              <a:t>18.03.20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953"/>
          <a:stretch/>
        </p:blipFill>
        <p:spPr>
          <a:xfrm>
            <a:off x="2287232" y="2468192"/>
            <a:ext cx="8228368" cy="430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938" y="298956"/>
            <a:ext cx="2879559" cy="741947"/>
          </a:xfrm>
        </p:spPr>
        <p:txBody>
          <a:bodyPr/>
          <a:lstStyle/>
          <a:p>
            <a:r>
              <a:rPr lang="en-US" dirty="0" smtClean="0"/>
              <a:t>Reflections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12" y="3180180"/>
            <a:ext cx="3441993" cy="186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772" y="4323807"/>
            <a:ext cx="4031672" cy="253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679" y="1961266"/>
            <a:ext cx="2688195" cy="151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61" y="1040903"/>
            <a:ext cx="3578718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848377" y="5169895"/>
            <a:ext cx="41623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procurement and marketing of milk, meat,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transportation</a:t>
            </a:r>
            <a:r>
              <a:rPr lang="ky-KG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of agricultural products </a:t>
            </a:r>
            <a:endParaRPr lang="ru-RU" sz="1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closed </a:t>
            </a:r>
            <a:r>
              <a:rPr lang="en-US" sz="1400" dirty="0">
                <a:solidFill>
                  <a:srgbClr val="00B050"/>
                </a:solidFill>
              </a:rPr>
              <a:t>bazaars, livestock markets</a:t>
            </a:r>
            <a:endParaRPr lang="ru-RU" sz="1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praying and animal sacrificing</a:t>
            </a:r>
            <a:endParaRPr lang="ru-RU" sz="14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new leaders, philanthropy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shortage </a:t>
            </a:r>
            <a:r>
              <a:rPr lang="en-US" sz="1400" dirty="0">
                <a:solidFill>
                  <a:srgbClr val="00B050"/>
                </a:solidFill>
              </a:rPr>
              <a:t>of labour</a:t>
            </a:r>
            <a:endParaRPr lang="ru-RU" sz="1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blaming, denying</a:t>
            </a:r>
            <a:endParaRPr lang="ru-RU" sz="1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B05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938" y="5042298"/>
            <a:ext cx="2653821" cy="176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679" y="120539"/>
            <a:ext cx="2768010" cy="184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8911" y="519899"/>
            <a:ext cx="766991" cy="7669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6453" y="1018585"/>
            <a:ext cx="857847" cy="857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5679" y="3419986"/>
            <a:ext cx="2688195" cy="179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3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7" y="530169"/>
            <a:ext cx="5342709" cy="1156063"/>
          </a:xfrm>
        </p:spPr>
        <p:txBody>
          <a:bodyPr/>
          <a:lstStyle/>
          <a:p>
            <a:r>
              <a:rPr lang="en-US" b="1" dirty="0" smtClean="0"/>
              <a:t>What </a:t>
            </a:r>
            <a:r>
              <a:rPr lang="en-US" b="1" dirty="0"/>
              <a:t>can we do</a:t>
            </a:r>
            <a:r>
              <a:rPr lang="en-US" b="1" dirty="0" smtClean="0"/>
              <a:t>?</a:t>
            </a:r>
            <a:endParaRPr lang="ru-RU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083015" y="1605470"/>
            <a:ext cx="3697122" cy="4965147"/>
            <a:chOff x="1235876" y="2830880"/>
            <a:chExt cx="3486315" cy="3365674"/>
          </a:xfrm>
        </p:grpSpPr>
        <p:sp>
          <p:nvSpPr>
            <p:cNvPr id="39" name="Полилиния 38"/>
            <p:cNvSpPr/>
            <p:nvPr/>
          </p:nvSpPr>
          <p:spPr>
            <a:xfrm>
              <a:off x="1235876" y="3338151"/>
              <a:ext cx="1612024" cy="633030"/>
            </a:xfrm>
            <a:custGeom>
              <a:avLst/>
              <a:gdLst>
                <a:gd name="connsiteX0" fmla="*/ 0 w 1612024"/>
                <a:gd name="connsiteY0" fmla="*/ 0 h 598060"/>
                <a:gd name="connsiteX1" fmla="*/ 1612024 w 1612024"/>
                <a:gd name="connsiteY1" fmla="*/ 0 h 598060"/>
                <a:gd name="connsiteX2" fmla="*/ 1612024 w 1612024"/>
                <a:gd name="connsiteY2" fmla="*/ 598060 h 598060"/>
                <a:gd name="connsiteX3" fmla="*/ 0 w 1612024"/>
                <a:gd name="connsiteY3" fmla="*/ 598060 h 598060"/>
                <a:gd name="connsiteX4" fmla="*/ 0 w 1612024"/>
                <a:gd name="connsiteY4" fmla="*/ 0 h 5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24" h="598060">
                  <a:moveTo>
                    <a:pt x="0" y="0"/>
                  </a:moveTo>
                  <a:lnTo>
                    <a:pt x="1612024" y="0"/>
                  </a:lnTo>
                  <a:lnTo>
                    <a:pt x="1612024" y="598060"/>
                  </a:lnTo>
                  <a:lnTo>
                    <a:pt x="0" y="5980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baseline="0" dirty="0" smtClean="0"/>
                <a:t>Traditional knowledge </a:t>
              </a:r>
              <a:endParaRPr lang="ru-RU" sz="2000" b="1" kern="1200" dirty="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3110167" y="3338151"/>
              <a:ext cx="1612024" cy="633030"/>
            </a:xfrm>
            <a:custGeom>
              <a:avLst/>
              <a:gdLst>
                <a:gd name="connsiteX0" fmla="*/ 0 w 1612024"/>
                <a:gd name="connsiteY0" fmla="*/ 0 h 598060"/>
                <a:gd name="connsiteX1" fmla="*/ 1612024 w 1612024"/>
                <a:gd name="connsiteY1" fmla="*/ 0 h 598060"/>
                <a:gd name="connsiteX2" fmla="*/ 1612024 w 1612024"/>
                <a:gd name="connsiteY2" fmla="*/ 598060 h 598060"/>
                <a:gd name="connsiteX3" fmla="*/ 0 w 1612024"/>
                <a:gd name="connsiteY3" fmla="*/ 598060 h 598060"/>
                <a:gd name="connsiteX4" fmla="*/ 0 w 1612024"/>
                <a:gd name="connsiteY4" fmla="*/ 0 h 5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24" h="598060">
                  <a:moveTo>
                    <a:pt x="0" y="0"/>
                  </a:moveTo>
                  <a:lnTo>
                    <a:pt x="1612024" y="0"/>
                  </a:lnTo>
                  <a:lnTo>
                    <a:pt x="1612024" y="598060"/>
                  </a:lnTo>
                  <a:lnTo>
                    <a:pt x="0" y="5980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baseline="0" dirty="0" smtClean="0"/>
                <a:t>Public food purchasing </a:t>
              </a:r>
              <a:endParaRPr lang="ru-RU" sz="2000" b="1" kern="1200" dirty="0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1235876" y="4090758"/>
              <a:ext cx="1612024" cy="674222"/>
            </a:xfrm>
            <a:custGeom>
              <a:avLst/>
              <a:gdLst>
                <a:gd name="connsiteX0" fmla="*/ 0 w 1612024"/>
                <a:gd name="connsiteY0" fmla="*/ 0 h 598060"/>
                <a:gd name="connsiteX1" fmla="*/ 1612024 w 1612024"/>
                <a:gd name="connsiteY1" fmla="*/ 0 h 598060"/>
                <a:gd name="connsiteX2" fmla="*/ 1612024 w 1612024"/>
                <a:gd name="connsiteY2" fmla="*/ 598060 h 598060"/>
                <a:gd name="connsiteX3" fmla="*/ 0 w 1612024"/>
                <a:gd name="connsiteY3" fmla="*/ 598060 h 598060"/>
                <a:gd name="connsiteX4" fmla="*/ 0 w 1612024"/>
                <a:gd name="connsiteY4" fmla="*/ 0 h 5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24" h="598060">
                  <a:moveTo>
                    <a:pt x="0" y="0"/>
                  </a:moveTo>
                  <a:lnTo>
                    <a:pt x="1612024" y="0"/>
                  </a:lnTo>
                  <a:lnTo>
                    <a:pt x="1612024" y="598060"/>
                  </a:lnTo>
                  <a:lnTo>
                    <a:pt x="0" y="5980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baseline="0" dirty="0" smtClean="0"/>
                <a:t>Development strategies </a:t>
              </a:r>
              <a:endParaRPr lang="ru-RU" sz="2000" b="1" kern="1200" dirty="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1235876" y="5594838"/>
              <a:ext cx="1612024" cy="601716"/>
            </a:xfrm>
            <a:custGeom>
              <a:avLst/>
              <a:gdLst>
                <a:gd name="connsiteX0" fmla="*/ 0 w 1612024"/>
                <a:gd name="connsiteY0" fmla="*/ 0 h 598060"/>
                <a:gd name="connsiteX1" fmla="*/ 1612024 w 1612024"/>
                <a:gd name="connsiteY1" fmla="*/ 0 h 598060"/>
                <a:gd name="connsiteX2" fmla="*/ 1612024 w 1612024"/>
                <a:gd name="connsiteY2" fmla="*/ 598060 h 598060"/>
                <a:gd name="connsiteX3" fmla="*/ 0 w 1612024"/>
                <a:gd name="connsiteY3" fmla="*/ 598060 h 598060"/>
                <a:gd name="connsiteX4" fmla="*/ 0 w 1612024"/>
                <a:gd name="connsiteY4" fmla="*/ 0 h 5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24" h="598060">
                  <a:moveTo>
                    <a:pt x="0" y="0"/>
                  </a:moveTo>
                  <a:lnTo>
                    <a:pt x="1612024" y="0"/>
                  </a:lnTo>
                  <a:lnTo>
                    <a:pt x="1612024" y="598060"/>
                  </a:lnTo>
                  <a:lnTo>
                    <a:pt x="0" y="5980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baseline="0" dirty="0" smtClean="0"/>
                <a:t>Develop small farms</a:t>
              </a:r>
              <a:endParaRPr lang="ru-RU" sz="2000" b="1" kern="1200" dirty="0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235876" y="2830880"/>
              <a:ext cx="3486315" cy="352297"/>
            </a:xfrm>
            <a:custGeom>
              <a:avLst/>
              <a:gdLst>
                <a:gd name="connsiteX0" fmla="*/ 0 w 1612024"/>
                <a:gd name="connsiteY0" fmla="*/ 0 h 598060"/>
                <a:gd name="connsiteX1" fmla="*/ 1612024 w 1612024"/>
                <a:gd name="connsiteY1" fmla="*/ 0 h 598060"/>
                <a:gd name="connsiteX2" fmla="*/ 1612024 w 1612024"/>
                <a:gd name="connsiteY2" fmla="*/ 598060 h 598060"/>
                <a:gd name="connsiteX3" fmla="*/ 0 w 1612024"/>
                <a:gd name="connsiteY3" fmla="*/ 598060 h 598060"/>
                <a:gd name="connsiteX4" fmla="*/ 0 w 1612024"/>
                <a:gd name="connsiteY4" fmla="*/ 0 h 5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24" h="598060">
                  <a:moveTo>
                    <a:pt x="0" y="0"/>
                  </a:moveTo>
                  <a:lnTo>
                    <a:pt x="1612024" y="0"/>
                  </a:lnTo>
                  <a:lnTo>
                    <a:pt x="1612024" y="598060"/>
                  </a:lnTo>
                  <a:lnTo>
                    <a:pt x="0" y="5980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baseline="0" dirty="0" smtClean="0"/>
                <a:t>Pandemic control programs</a:t>
              </a:r>
              <a:endParaRPr lang="ru-RU" sz="2000" b="1" kern="1200" dirty="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1235876" y="4884556"/>
              <a:ext cx="1612024" cy="590706"/>
            </a:xfrm>
            <a:custGeom>
              <a:avLst/>
              <a:gdLst>
                <a:gd name="connsiteX0" fmla="*/ 0 w 1612024"/>
                <a:gd name="connsiteY0" fmla="*/ 0 h 598060"/>
                <a:gd name="connsiteX1" fmla="*/ 1612024 w 1612024"/>
                <a:gd name="connsiteY1" fmla="*/ 0 h 598060"/>
                <a:gd name="connsiteX2" fmla="*/ 1612024 w 1612024"/>
                <a:gd name="connsiteY2" fmla="*/ 598060 h 598060"/>
                <a:gd name="connsiteX3" fmla="*/ 0 w 1612024"/>
                <a:gd name="connsiteY3" fmla="*/ 598060 h 598060"/>
                <a:gd name="connsiteX4" fmla="*/ 0 w 1612024"/>
                <a:gd name="connsiteY4" fmla="*/ 0 h 5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24" h="598060">
                  <a:moveTo>
                    <a:pt x="0" y="0"/>
                  </a:moveTo>
                  <a:lnTo>
                    <a:pt x="1612024" y="0"/>
                  </a:lnTo>
                  <a:lnTo>
                    <a:pt x="1612024" y="598060"/>
                  </a:lnTo>
                  <a:lnTo>
                    <a:pt x="0" y="5980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baseline="0" dirty="0" smtClean="0"/>
                <a:t>Deep </a:t>
              </a:r>
            </a:p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baseline="0" dirty="0" smtClean="0"/>
                <a:t>analysis  </a:t>
              </a:r>
              <a:endParaRPr lang="ru-RU" sz="2000" b="1" kern="1200" dirty="0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110167" y="4095313"/>
              <a:ext cx="1612024" cy="665110"/>
            </a:xfrm>
            <a:custGeom>
              <a:avLst/>
              <a:gdLst>
                <a:gd name="connsiteX0" fmla="*/ 0 w 1612024"/>
                <a:gd name="connsiteY0" fmla="*/ 0 h 598060"/>
                <a:gd name="connsiteX1" fmla="*/ 1612024 w 1612024"/>
                <a:gd name="connsiteY1" fmla="*/ 0 h 598060"/>
                <a:gd name="connsiteX2" fmla="*/ 1612024 w 1612024"/>
                <a:gd name="connsiteY2" fmla="*/ 598060 h 598060"/>
                <a:gd name="connsiteX3" fmla="*/ 0 w 1612024"/>
                <a:gd name="connsiteY3" fmla="*/ 598060 h 598060"/>
                <a:gd name="connsiteX4" fmla="*/ 0 w 1612024"/>
                <a:gd name="connsiteY4" fmla="*/ 0 h 5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24" h="598060">
                  <a:moveTo>
                    <a:pt x="0" y="0"/>
                  </a:moveTo>
                  <a:lnTo>
                    <a:pt x="1612024" y="0"/>
                  </a:lnTo>
                  <a:lnTo>
                    <a:pt x="1612024" y="598060"/>
                  </a:lnTo>
                  <a:lnTo>
                    <a:pt x="0" y="5980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Experience </a:t>
              </a:r>
              <a:r>
                <a:rPr lang="en-US" sz="2000" b="1" kern="1200" baseline="0" dirty="0" smtClean="0"/>
                <a:t>sharing</a:t>
              </a:r>
              <a:endParaRPr lang="ru-RU" sz="2000" b="1" kern="1200" dirty="0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110167" y="4877203"/>
              <a:ext cx="1612024" cy="598060"/>
            </a:xfrm>
            <a:custGeom>
              <a:avLst/>
              <a:gdLst>
                <a:gd name="connsiteX0" fmla="*/ 0 w 1612024"/>
                <a:gd name="connsiteY0" fmla="*/ 0 h 598060"/>
                <a:gd name="connsiteX1" fmla="*/ 1612024 w 1612024"/>
                <a:gd name="connsiteY1" fmla="*/ 0 h 598060"/>
                <a:gd name="connsiteX2" fmla="*/ 1612024 w 1612024"/>
                <a:gd name="connsiteY2" fmla="*/ 598060 h 598060"/>
                <a:gd name="connsiteX3" fmla="*/ 0 w 1612024"/>
                <a:gd name="connsiteY3" fmla="*/ 598060 h 598060"/>
                <a:gd name="connsiteX4" fmla="*/ 0 w 1612024"/>
                <a:gd name="connsiteY4" fmla="*/ 0 h 5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24" h="598060">
                  <a:moveTo>
                    <a:pt x="0" y="0"/>
                  </a:moveTo>
                  <a:lnTo>
                    <a:pt x="1612024" y="0"/>
                  </a:lnTo>
                  <a:lnTo>
                    <a:pt x="1612024" y="598060"/>
                  </a:lnTo>
                  <a:lnTo>
                    <a:pt x="0" y="5980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baseline="0" dirty="0" smtClean="0"/>
                <a:t>Consultations with experts </a:t>
              </a:r>
              <a:endParaRPr lang="ru-RU" sz="2000" b="1" kern="1200" dirty="0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3110167" y="5596666"/>
              <a:ext cx="1612024" cy="598060"/>
            </a:xfrm>
            <a:custGeom>
              <a:avLst/>
              <a:gdLst>
                <a:gd name="connsiteX0" fmla="*/ 0 w 1612024"/>
                <a:gd name="connsiteY0" fmla="*/ 0 h 598060"/>
                <a:gd name="connsiteX1" fmla="*/ 1612024 w 1612024"/>
                <a:gd name="connsiteY1" fmla="*/ 0 h 598060"/>
                <a:gd name="connsiteX2" fmla="*/ 1612024 w 1612024"/>
                <a:gd name="connsiteY2" fmla="*/ 598060 h 598060"/>
                <a:gd name="connsiteX3" fmla="*/ 0 w 1612024"/>
                <a:gd name="connsiteY3" fmla="*/ 598060 h 598060"/>
                <a:gd name="connsiteX4" fmla="*/ 0 w 1612024"/>
                <a:gd name="connsiteY4" fmla="*/ 0 h 5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24" h="598060">
                  <a:moveTo>
                    <a:pt x="0" y="0"/>
                  </a:moveTo>
                  <a:lnTo>
                    <a:pt x="1612024" y="0"/>
                  </a:lnTo>
                  <a:lnTo>
                    <a:pt x="1612024" y="598060"/>
                  </a:lnTo>
                  <a:lnTo>
                    <a:pt x="0" y="5980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baseline="0" dirty="0" smtClean="0"/>
                <a:t>Awareness</a:t>
              </a:r>
            </a:p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r</a:t>
              </a:r>
              <a:r>
                <a:rPr lang="en-US" sz="2000" b="1" dirty="0" smtClean="0"/>
                <a:t>aising</a:t>
              </a:r>
              <a:endParaRPr lang="ru-RU" sz="2000" b="1" kern="1200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5" y="120548"/>
            <a:ext cx="6493995" cy="433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1279" y="4585280"/>
            <a:ext cx="506403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Key Recommendations</a:t>
            </a:r>
          </a:p>
          <a:p>
            <a:r>
              <a:rPr lang="en-US" sz="1500" dirty="0"/>
              <a:t>1. Exempt pastoralism from the shutdown</a:t>
            </a:r>
          </a:p>
          <a:p>
            <a:r>
              <a:rPr lang="en-US" sz="1500" dirty="0"/>
              <a:t>2. Ensure access to grazing and enable migration</a:t>
            </a:r>
          </a:p>
          <a:p>
            <a:r>
              <a:rPr lang="en-US" sz="1500" dirty="0"/>
              <a:t>3. Ensure continued access to </a:t>
            </a:r>
            <a:r>
              <a:rPr lang="en-US" sz="1500" dirty="0" smtClean="0"/>
              <a:t>summer pastures</a:t>
            </a:r>
            <a:endParaRPr lang="en-US" sz="1500" dirty="0"/>
          </a:p>
          <a:p>
            <a:r>
              <a:rPr lang="en-US" sz="1500" dirty="0"/>
              <a:t>4. Resolving labour shortages</a:t>
            </a:r>
          </a:p>
          <a:p>
            <a:r>
              <a:rPr lang="en-US" sz="1500" dirty="0"/>
              <a:t>5. Provide adequate rations</a:t>
            </a:r>
          </a:p>
          <a:p>
            <a:r>
              <a:rPr lang="en-US" sz="1500" dirty="0"/>
              <a:t>6. Facilitate access to milk and meat markets</a:t>
            </a:r>
          </a:p>
          <a:p>
            <a:r>
              <a:rPr lang="en-US" sz="1500" dirty="0" smtClean="0"/>
              <a:t>7. </a:t>
            </a:r>
            <a:r>
              <a:rPr lang="en-US" sz="1500" dirty="0"/>
              <a:t>Issue COVID-free certificates to pastoralists</a:t>
            </a:r>
          </a:p>
          <a:p>
            <a:r>
              <a:rPr lang="en-US" sz="1500" dirty="0" smtClean="0"/>
              <a:t>8. </a:t>
            </a:r>
            <a:r>
              <a:rPr lang="en-US" sz="1500" dirty="0"/>
              <a:t>Provide veterinary support while on migration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8737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1873" y="2854715"/>
            <a:ext cx="7014754" cy="733287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smtClean="0">
                <a:solidFill>
                  <a:schemeClr val="tx1"/>
                </a:solidFill>
              </a:rPr>
              <a:t>Stay home. </a:t>
            </a:r>
          </a:p>
          <a:p>
            <a:r>
              <a:rPr lang="en-US" sz="10000" b="1" dirty="0" smtClean="0">
                <a:solidFill>
                  <a:schemeClr val="tx1"/>
                </a:solidFill>
              </a:rPr>
              <a:t>Stay safe.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624" y="54319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www.jayit.kg</a:t>
            </a:r>
          </a:p>
          <a:p>
            <a:r>
              <a:rPr lang="en-US" dirty="0" smtClean="0"/>
              <a:t>elvirmaratovaa@gmail.com</a:t>
            </a:r>
          </a:p>
          <a:p>
            <a:r>
              <a:rPr lang="en-US" dirty="0" smtClean="0"/>
              <a:t>+996 555 061010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9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3">
      <a:dk1>
        <a:srgbClr val="000000"/>
      </a:dk1>
      <a:lt1>
        <a:sysClr val="window" lastClr="FFFFFF"/>
      </a:lt1>
      <a:dk2>
        <a:srgbClr val="00B050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259</Words>
  <Application>Microsoft Office PowerPoint</Application>
  <PresentationFormat>Custom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Crop</vt:lpstr>
      <vt:lpstr>Kyrgyz pastures:</vt:lpstr>
      <vt:lpstr>National pasture users’ Association  of Kyrgyzstan “Kyrgyz Jayity”</vt:lpstr>
      <vt:lpstr>COVID-19 Kyrgyzstan</vt:lpstr>
      <vt:lpstr>Reflections</vt:lpstr>
      <vt:lpstr>What can we do?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Kyrgyz pastures:</dc:title>
  <dc:creator>Elvira M</dc:creator>
  <cp:lastModifiedBy>Admin</cp:lastModifiedBy>
  <cp:revision>24</cp:revision>
  <dcterms:created xsi:type="dcterms:W3CDTF">2020-04-23T10:41:56Z</dcterms:created>
  <dcterms:modified xsi:type="dcterms:W3CDTF">2020-06-07T01:59:42Z</dcterms:modified>
</cp:coreProperties>
</file>